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28" r:id="rId9"/>
    <p:sldId id="418" r:id="rId10"/>
    <p:sldId id="381" r:id="rId11"/>
    <p:sldId id="382" r:id="rId12"/>
    <p:sldId id="386" r:id="rId13"/>
    <p:sldId id="383" r:id="rId14"/>
    <p:sldId id="419" r:id="rId15"/>
    <p:sldId id="384" r:id="rId16"/>
    <p:sldId id="387" r:id="rId17"/>
    <p:sldId id="388" r:id="rId18"/>
    <p:sldId id="264" r:id="rId19"/>
    <p:sldId id="393" r:id="rId20"/>
    <p:sldId id="394" r:id="rId21"/>
    <p:sldId id="420" r:id="rId22"/>
    <p:sldId id="396" r:id="rId23"/>
    <p:sldId id="392" r:id="rId24"/>
    <p:sldId id="279" r:id="rId25"/>
    <p:sldId id="280" r:id="rId26"/>
    <p:sldId id="273" r:id="rId27"/>
    <p:sldId id="270" r:id="rId28"/>
    <p:sldId id="281" r:id="rId29"/>
    <p:sldId id="421" r:id="rId30"/>
    <p:sldId id="389" r:id="rId31"/>
    <p:sldId id="298" r:id="rId32"/>
    <p:sldId id="422" r:id="rId33"/>
    <p:sldId id="397" r:id="rId34"/>
    <p:sldId id="402" r:id="rId35"/>
    <p:sldId id="423" r:id="rId36"/>
    <p:sldId id="390" r:id="rId37"/>
    <p:sldId id="398" r:id="rId38"/>
    <p:sldId id="399" r:id="rId39"/>
    <p:sldId id="400" r:id="rId40"/>
    <p:sldId id="401" r:id="rId41"/>
    <p:sldId id="403" r:id="rId42"/>
    <p:sldId id="404" r:id="rId43"/>
    <p:sldId id="424" r:id="rId44"/>
    <p:sldId id="405" r:id="rId45"/>
    <p:sldId id="406" r:id="rId46"/>
    <p:sldId id="425" r:id="rId47"/>
    <p:sldId id="429" r:id="rId48"/>
    <p:sldId id="407" r:id="rId49"/>
    <p:sldId id="444" r:id="rId50"/>
    <p:sldId id="408" r:id="rId51"/>
    <p:sldId id="426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27" r:id="rId61"/>
    <p:sldId id="431" r:id="rId62"/>
    <p:sldId id="432" r:id="rId63"/>
    <p:sldId id="434" r:id="rId64"/>
    <p:sldId id="435" r:id="rId65"/>
    <p:sldId id="436" r:id="rId66"/>
    <p:sldId id="439" r:id="rId67"/>
    <p:sldId id="438" r:id="rId68"/>
    <p:sldId id="441" r:id="rId69"/>
    <p:sldId id="442" r:id="rId70"/>
    <p:sldId id="443" r:id="rId71"/>
    <p:sldId id="430" r:id="rId72"/>
    <p:sldId id="41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18F4-D5AA-08FC-7327-45EF6D1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F997-34C5-610F-0139-93B37C342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56FE-7188-BD29-3B17-C831AAB3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F74B-F27E-321E-CEC8-415CED4D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552D-959F-6D5F-0E26-0132092E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F9374-47A7-199A-9D02-EA3A5328E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FB487-ECCA-1CD5-E1A1-10B76D783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0791-EC9D-B8D2-6C69-AAF3010AD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CDA5-99ED-5054-D172-8FF3D469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64755-D677-0642-4136-FBF50ED40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667FC-403B-F401-0FF4-6F97A0D87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FB023-4F45-F1FF-580E-6AD43F332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9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resources/datasets/FlyingChairs.en.html#flyingchai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mb.informatik.uni-freiburg.de/resources/datasets/SceneFlowDatasets.en.html" TargetMode="External"/><Relationship Id="rId4" Type="http://schemas.openxmlformats.org/officeDocument/2006/relationships/hyperlink" Target="https://lmb.informatik.uni-freiburg.de/resources/datasets/FlyingChairs.en.html#flyingchairs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408.1016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8.10161" TargetMode="Externa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abs/2408.1016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task/optical-flow-estimation" TargetMode="External"/><Relationship Id="rId3" Type="http://schemas.openxmlformats.org/officeDocument/2006/relationships/hyperlink" Target="https://arxiv.org/abs/2111.13680" TargetMode="External"/><Relationship Id="rId7" Type="http://schemas.openxmlformats.org/officeDocument/2006/relationships/hyperlink" Target="https://www.sciencedirect.com/science/article/pii/S1077314224002418" TargetMode="External"/><Relationship Id="rId2" Type="http://schemas.openxmlformats.org/officeDocument/2006/relationships/hyperlink" Target="https://arxiv.org/abs/2011.062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js.aaai.org/index.php/AAAI/article/view/28224" TargetMode="External"/><Relationship Id="rId5" Type="http://schemas.openxmlformats.org/officeDocument/2006/relationships/hyperlink" Target="https://arxiv.org/abs/2403.10425" TargetMode="External"/><Relationship Id="rId4" Type="http://schemas.openxmlformats.org/officeDocument/2006/relationships/hyperlink" Target="https://arxiv.org/abs/2203.16194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terms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Science – e.g. measuring flow fields</a:t>
            </a:r>
          </a:p>
          <a:p>
            <a:pPr lvl="1"/>
            <a:r>
              <a:rPr lang="en-US" dirty="0"/>
              <a:t>Military sensors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the normal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both eigenvalues of covariance are large </a:t>
                </a:r>
              </a:p>
              <a:p>
                <a:pPr lvl="1"/>
                <a:r>
                  <a:rPr lang="en-US" dirty="0"/>
                  <a:t>Otherwise, the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pixel-level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  <a:p>
            <a:pPr lvl="1"/>
            <a:r>
              <a:rPr lang="en-US" dirty="0"/>
              <a:t>Can find solution even when covariance eigenvalues are small or zero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Pixel-level 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9504-6549-743F-0F1B-835474F4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9928-3B1C-A652-4748-ECF299C0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B6D9-C993-BDCE-149A-AE84B44C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optical flow models? </a:t>
            </a:r>
          </a:p>
          <a:p>
            <a:r>
              <a:rPr lang="en-US" dirty="0"/>
              <a:t>Choice of metric depends on the presence of labels</a:t>
            </a:r>
          </a:p>
          <a:p>
            <a:r>
              <a:rPr lang="en-US" dirty="0"/>
              <a:t>Metrics for labeled data</a:t>
            </a:r>
          </a:p>
          <a:p>
            <a:pPr lvl="1"/>
            <a:r>
              <a:rPr lang="en-US" b="1" dirty="0"/>
              <a:t>Average end point error (AEPE) </a:t>
            </a:r>
            <a:r>
              <a:rPr lang="en-US" dirty="0"/>
              <a:t>distance between the predicted pixel location and ground-truth location</a:t>
            </a:r>
            <a:endParaRPr lang="en-US" b="1" dirty="0"/>
          </a:p>
          <a:p>
            <a:pPr lvl="1"/>
            <a:r>
              <a:rPr lang="en-US" dirty="0"/>
              <a:t>Average angular error (AEP) difference between predicted flow angle and ground truth angle</a:t>
            </a:r>
          </a:p>
          <a:p>
            <a:r>
              <a:rPr lang="en-US" dirty="0"/>
              <a:t>For unlabeled data</a:t>
            </a:r>
          </a:p>
          <a:p>
            <a:pPr lvl="1"/>
            <a:r>
              <a:rPr lang="en-US" b="1" dirty="0"/>
              <a:t>Average interpolation error (AIE) </a:t>
            </a:r>
            <a:r>
              <a:rPr lang="en-US" dirty="0"/>
              <a:t>difference between two time-sequential images after warping</a:t>
            </a:r>
            <a:endParaRPr lang="en-US" b="1" dirty="0"/>
          </a:p>
          <a:p>
            <a:pPr lvl="1"/>
            <a:r>
              <a:rPr lang="en-US" dirty="0"/>
              <a:t>Interpolated flow accuracy (IFA) measures the coherence and smoothness of the flow field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9276-69A2-D8EC-9DF5-12569BF8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87FA-30D5-B36D-49C5-339362FB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17F64-7B65-B3A9-F411-81933D12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get labeled cases? </a:t>
            </a:r>
          </a:p>
          <a:p>
            <a:r>
              <a:rPr lang="en-US" dirty="0"/>
              <a:t>Very difficult to hand label real-world images</a:t>
            </a:r>
          </a:p>
          <a:p>
            <a:r>
              <a:rPr lang="en-US" dirty="0"/>
              <a:t>Often train on synthetic datasets</a:t>
            </a:r>
          </a:p>
          <a:p>
            <a:pPr lvl="1"/>
            <a:r>
              <a:rPr lang="en-US" dirty="0">
                <a:hlinkClick r:id="rId3"/>
              </a:rPr>
              <a:t>Flying Chairs</a:t>
            </a:r>
            <a:r>
              <a:rPr lang="en-US" dirty="0"/>
              <a:t>, and </a:t>
            </a:r>
            <a:r>
              <a:rPr lang="en-US" dirty="0">
                <a:hlinkClick r:id="rId4"/>
              </a:rPr>
              <a:t>Flying Chairs 2 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FlyingThings</a:t>
            </a:r>
            <a:r>
              <a:rPr lang="en-US" dirty="0">
                <a:hlinkClick r:id="rId5"/>
              </a:rPr>
              <a:t> 3D and </a:t>
            </a:r>
            <a:r>
              <a:rPr lang="en-US" dirty="0" err="1">
                <a:hlinkClick r:id="rId5"/>
              </a:rPr>
              <a:t>SceneFlow</a:t>
            </a:r>
            <a:r>
              <a:rPr lang="en-US" dirty="0">
                <a:hlinkClick r:id="rId5"/>
              </a:rPr>
              <a:t> dataset</a:t>
            </a:r>
            <a:r>
              <a:rPr lang="en-US" dirty="0"/>
              <a:t>s</a:t>
            </a:r>
          </a:p>
          <a:p>
            <a:r>
              <a:rPr lang="en-US" dirty="0"/>
              <a:t>Rely on generalization (transfer learning) to real-world cases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2016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Usually faster than TV-L1 at inference time!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weights are </a:t>
            </a:r>
            <a:r>
              <a:rPr lang="en-US" b="1" dirty="0"/>
              <a:t>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C2399-9A41-123D-900C-B397FF8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is warped with conventional algorithm</a:t>
                </a:r>
              </a:p>
              <a:p>
                <a:pPr lvl="1"/>
                <a:r>
                  <a:rPr lang="en-US" dirty="0"/>
                  <a:t>For warp at </a:t>
                </a:r>
                <a:r>
                  <a:rPr lang="en-US" i="1" dirty="0"/>
                  <a:t>l</a:t>
                </a:r>
                <a:r>
                  <a:rPr lang="en-US" dirty="0"/>
                  <a:t>th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6B562A-CEEA-C66F-B5C8-944EADF9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complexity to compute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3F5E03-D875-D607-34DA-8FBB59E5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74EE9-7A4C-B0D9-3066-64A7D702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Composing</a:t>
                </a:r>
                <a:r>
                  <a:rPr lang="en-US" sz="2400" dirty="0"/>
                  <a:t> is learned by minimizing robust training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  <a:blipFill>
                <a:blip r:embed="rId3"/>
                <a:stretch>
                  <a:fillRect l="-144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1C72EA-5208-35EC-6664-CB0EED5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F08955-D9B4-FC0D-DBD7-DED77CA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Lucas-Kanade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 multi-scale correlation volume to measure alignment between images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Account for flow at multiple scales, large slow motions and fast moving objects</a:t>
            </a:r>
          </a:p>
          <a:p>
            <a:r>
              <a:rPr lang="en-US" i="0" dirty="0">
                <a:solidFill>
                  <a:srgbClr val="000000"/>
                </a:solidFill>
                <a:effectLst/>
              </a:rPr>
              <a:t>Recurrent neural network to </a:t>
            </a:r>
            <a:r>
              <a:rPr lang="en-US" dirty="0">
                <a:solidFill>
                  <a:srgbClr val="000000"/>
                </a:solidFill>
              </a:rPr>
              <a:t>optimize warp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Flow has long and short range dependencies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</a:rPr>
              <a:t>Recurrent neural network accounts for range of dependencies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636F-0AF7-CBD3-0C1F-A189061D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D3BE-2744-14F8-1565-C82B53F5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0F86-3209-530A-961B-2FB1371A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CFE5D-FB5B-72BE-1ECB-2519F28D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71" y="3488174"/>
            <a:ext cx="9492332" cy="3193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Learned multi-scale feature pyramids for both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  <a:blipFill>
                <a:blip r:embed="rId4"/>
                <a:stretch>
                  <a:fillRect l="-2204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Context encoder for first image with different learned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  <a:blipFill>
                <a:blip r:embed="rId5"/>
                <a:stretch>
                  <a:fillRect l="-4545" t="-4274"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D664E3-0908-A40F-8BA8-3130F645100B}"/>
              </a:ext>
            </a:extLst>
          </p:cNvPr>
          <p:cNvCxnSpPr>
            <a:cxnSpLocks/>
          </p:cNvCxnSpPr>
          <p:nvPr/>
        </p:nvCxnSpPr>
        <p:spPr>
          <a:xfrm flipH="1">
            <a:off x="4680488" y="3081399"/>
            <a:ext cx="704903" cy="5762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933F2A-3713-E124-5F81-842385009623}"/>
              </a:ext>
            </a:extLst>
          </p:cNvPr>
          <p:cNvCxnSpPr>
            <a:cxnSpLocks/>
          </p:cNvCxnSpPr>
          <p:nvPr/>
        </p:nvCxnSpPr>
        <p:spPr>
          <a:xfrm flipH="1">
            <a:off x="4933627" y="3081399"/>
            <a:ext cx="451764" cy="15577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393F7-E7B0-B2C8-DE6F-9460757CFDB9}"/>
              </a:ext>
            </a:extLst>
          </p:cNvPr>
          <p:cNvCxnSpPr>
            <a:cxnSpLocks/>
          </p:cNvCxnSpPr>
          <p:nvPr/>
        </p:nvCxnSpPr>
        <p:spPr>
          <a:xfrm>
            <a:off x="2314414" y="5470902"/>
            <a:ext cx="1756474" cy="1963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neural network learns an update,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to the flow fields,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at different ranges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  <a:blipFill>
                <a:blip r:embed="rId6"/>
                <a:stretch>
                  <a:fillRect l="-2985" t="-11312" r="-3648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4FBFC6-D4D3-4DFC-5673-CDA36F42148E}"/>
              </a:ext>
            </a:extLst>
          </p:cNvPr>
          <p:cNvCxnSpPr>
            <a:cxnSpLocks/>
          </p:cNvCxnSpPr>
          <p:nvPr/>
        </p:nvCxnSpPr>
        <p:spPr>
          <a:xfrm flipH="1">
            <a:off x="8935656" y="3081399"/>
            <a:ext cx="306315" cy="1127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47F845B-6F78-97B9-86B3-A6B9DBB52458}"/>
              </a:ext>
            </a:extLst>
          </p:cNvPr>
          <p:cNvSpPr txBox="1">
            <a:spLocks/>
          </p:cNvSpPr>
          <p:nvPr/>
        </p:nvSpPr>
        <p:spPr>
          <a:xfrm>
            <a:off x="10208457" y="3570515"/>
            <a:ext cx="1883747" cy="946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Final flow field 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AA645A-7BFB-D567-E903-C3EBAA704CC2}"/>
              </a:ext>
            </a:extLst>
          </p:cNvPr>
          <p:cNvCxnSpPr>
            <a:cxnSpLocks/>
          </p:cNvCxnSpPr>
          <p:nvPr/>
        </p:nvCxnSpPr>
        <p:spPr>
          <a:xfrm flipH="1">
            <a:off x="11117484" y="4399367"/>
            <a:ext cx="187417" cy="838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8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4EE6-20B2-F2E7-B43C-A3D74AE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7CBA-6AFD-DAB3-463D-88681106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4680-D1E8-17BB-3A75-C674A294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EECA-2B02-9817-8010-BA09433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8" y="4099932"/>
            <a:ext cx="8007752" cy="2694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Correlation volume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  <a:blipFill>
                <a:blip r:embed="rId4"/>
                <a:stretch>
                  <a:fillRect l="-2805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channels similarity is computed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Over limited range for efficiency,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  <a:blipFill>
                <a:blip r:embed="rId5"/>
                <a:stretch>
                  <a:fillRect l="-1803" t="-6949" b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2CB9F-E78C-0055-D671-00ED597345C5}"/>
              </a:ext>
            </a:extLst>
          </p:cNvPr>
          <p:cNvCxnSpPr>
            <a:cxnSpLocks/>
          </p:cNvCxnSpPr>
          <p:nvPr/>
        </p:nvCxnSpPr>
        <p:spPr>
          <a:xfrm flipH="1">
            <a:off x="7772400" y="3195084"/>
            <a:ext cx="1866014" cy="7389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EFB59-A010-81C7-D8D8-599E715A21F6}"/>
              </a:ext>
            </a:extLst>
          </p:cNvPr>
          <p:cNvCxnSpPr>
            <a:cxnSpLocks/>
          </p:cNvCxnSpPr>
          <p:nvPr/>
        </p:nvCxnSpPr>
        <p:spPr>
          <a:xfrm>
            <a:off x="6412375" y="4020554"/>
            <a:ext cx="202557" cy="4125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AC26-2290-603F-CAD9-D7DBAEEA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90F8-48CE-11C9-8448-8DABAC2A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4184-A0AD-B71B-E4F2-155735B9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relationship, similar to GRU, computes update to flow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contamination of flow, context correlation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 hidden state of recurrent network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Three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learnable shared weight tensors</a:t>
                </a:r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  <a:blipFill>
                <a:blip r:embed="rId3"/>
                <a:stretch>
                  <a:fillRect l="-1896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E057A4F-7FA8-962F-6C40-F66D7B0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8" y="2567015"/>
            <a:ext cx="5673433" cy="34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0629-4972-C038-035C-0CC282B8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C8DB-7CDA-9A36-DC39-B512A409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FC03-1B49-AB7E-6E22-9809ABE36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20452-D33A-AC1F-1EB7-26E798D9C52D}"/>
              </a:ext>
            </a:extLst>
          </p:cNvPr>
          <p:cNvSpPr txBox="1">
            <a:spLocks/>
          </p:cNvSpPr>
          <p:nvPr/>
        </p:nvSpPr>
        <p:spPr>
          <a:xfrm>
            <a:off x="3804557" y="6060924"/>
            <a:ext cx="4060372" cy="65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Example of RAFT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A19D1-42F1-5661-8CE5-3872B7E8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2" y="2383732"/>
            <a:ext cx="10862476" cy="34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6B7F-5D11-0703-B50E-ED28E59A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E52D-BE42-7B7C-48EF-D4D8D159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C830A8-F887-F859-1EE2-CE5D53F08738}"/>
              </a:ext>
            </a:extLst>
          </p:cNvPr>
          <p:cNvSpPr txBox="1">
            <a:spLocks/>
          </p:cNvSpPr>
          <p:nvPr/>
        </p:nvSpPr>
        <p:spPr>
          <a:xfrm>
            <a:off x="294617" y="1191987"/>
            <a:ext cx="5997326" cy="543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2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has superior speed and accuracy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Note the inverted vertical scale </a:t>
            </a:r>
          </a:p>
          <a:p>
            <a:r>
              <a:rPr lang="en-US" dirty="0"/>
              <a:t>Unfortunately, the algorithm is not well described </a:t>
            </a:r>
          </a:p>
          <a:p>
            <a:pPr marL="0" indent="0">
              <a:buNone/>
            </a:pPr>
            <a:r>
              <a:rPr lang="en-US" dirty="0"/>
              <a:t>  </a:t>
            </a:r>
            <a:endParaRPr lang="en-US" i="1" dirty="0">
              <a:latin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8D7BA-7F61-BAE2-4B29-B2CEEC9D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170378"/>
            <a:ext cx="5712370" cy="54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F481-EAEA-DEE5-31AF-ECFFA8A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ADFB-FE92-7801-21A7-3EA5FB32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1D8B7-8D50-0AC4-32D2-E9BFB1E3418B}"/>
              </a:ext>
            </a:extLst>
          </p:cNvPr>
          <p:cNvSpPr txBox="1">
            <a:spLocks/>
          </p:cNvSpPr>
          <p:nvPr/>
        </p:nvSpPr>
        <p:spPr>
          <a:xfrm>
            <a:off x="294616" y="1191987"/>
            <a:ext cx="11370441" cy="543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is a lightweight hybrid CNN-transformer-based algorithm  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Feature maps and context created with light-weight CNNs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Cross-attention provides flow at multiple scales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computes flow field in two stages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1/16 scale global flow to capture large scale motion such as moving camera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Integrated 1/8 scale flow to capture fine scale motion such as fast moving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1/8 scale flow interpolated to full 1/1 scale </a:t>
            </a:r>
          </a:p>
          <a:p>
            <a:r>
              <a:rPr lang="en-US" dirty="0">
                <a:solidFill>
                  <a:srgbClr val="000000"/>
                </a:solidFill>
              </a:rPr>
              <a:t>Using CNNs and fractional scale flow greatly increases inference speed</a:t>
            </a:r>
          </a:p>
          <a:p>
            <a:pPr marL="0" indent="0">
              <a:buNone/>
            </a:pPr>
            <a:r>
              <a:rPr lang="en-US" dirty="0"/>
              <a:t>  </a:t>
            </a:r>
            <a:endParaRPr lang="en-US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ED36-C685-9BB3-6108-ED3868E1A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7281E3-460A-78B1-044B-B8B0B6ED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4" y="3937907"/>
            <a:ext cx="10726647" cy="2829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DC10A-6B26-9720-140F-7BFD5AA1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8714-1FEA-23BF-B0C6-E297A0D1E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CD96F8-5E44-34AB-826E-05540373ED1C}"/>
              </a:ext>
            </a:extLst>
          </p:cNvPr>
          <p:cNvSpPr txBox="1">
            <a:spLocks/>
          </p:cNvSpPr>
          <p:nvPr/>
        </p:nvSpPr>
        <p:spPr>
          <a:xfrm>
            <a:off x="4669604" y="3020793"/>
            <a:ext cx="1659345" cy="917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3. 16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 scale cross attention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33567B-FC63-018C-B5AB-04DF80921C39}"/>
              </a:ext>
            </a:extLst>
          </p:cNvPr>
          <p:cNvSpPr txBox="1">
            <a:spLocks/>
          </p:cNvSpPr>
          <p:nvPr/>
        </p:nvSpPr>
        <p:spPr>
          <a:xfrm>
            <a:off x="507125" y="2801313"/>
            <a:ext cx="2070311" cy="923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1. </a:t>
            </a:r>
            <a:r>
              <a:rPr lang="en-US">
                <a:solidFill>
                  <a:srgbClr val="000000"/>
                </a:solidFill>
              </a:rPr>
              <a:t>Multi-scale CNN </a:t>
            </a:r>
            <a:r>
              <a:rPr lang="en-US" dirty="0">
                <a:solidFill>
                  <a:srgbClr val="000000"/>
                </a:solidFill>
              </a:rPr>
              <a:t>backbones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003466-4FF3-AD94-1950-95CA55C88FF5}"/>
              </a:ext>
            </a:extLst>
          </p:cNvPr>
          <p:cNvCxnSpPr>
            <a:cxnSpLocks/>
          </p:cNvCxnSpPr>
          <p:nvPr/>
        </p:nvCxnSpPr>
        <p:spPr>
          <a:xfrm flipH="1">
            <a:off x="4520339" y="3937907"/>
            <a:ext cx="878237" cy="13470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8DC4E1-790A-381B-3E24-E28AF8FC8AFB}"/>
              </a:ext>
            </a:extLst>
          </p:cNvPr>
          <p:cNvCxnSpPr>
            <a:cxnSpLocks/>
          </p:cNvCxnSpPr>
          <p:nvPr/>
        </p:nvCxnSpPr>
        <p:spPr>
          <a:xfrm>
            <a:off x="1585993" y="3596292"/>
            <a:ext cx="482293" cy="10984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FA4189-8171-D7D4-EDB9-4E02299EB247}"/>
              </a:ext>
            </a:extLst>
          </p:cNvPr>
          <p:cNvCxnSpPr>
            <a:cxnSpLocks/>
          </p:cNvCxnSpPr>
          <p:nvPr/>
        </p:nvCxnSpPr>
        <p:spPr>
          <a:xfrm>
            <a:off x="1627322" y="3596292"/>
            <a:ext cx="179706" cy="20697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39D51BC-0A84-5A7C-4F34-E7BBFD61D1A2}"/>
              </a:ext>
            </a:extLst>
          </p:cNvPr>
          <p:cNvSpPr txBox="1">
            <a:spLocks/>
          </p:cNvSpPr>
          <p:nvPr/>
        </p:nvSpPr>
        <p:spPr>
          <a:xfrm>
            <a:off x="2803257" y="1952001"/>
            <a:ext cx="2070311" cy="1182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2. 1/8 and 1/16 scale feature maps and context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7CBA82-397C-66ED-E1ED-D506E218731F}"/>
              </a:ext>
            </a:extLst>
          </p:cNvPr>
          <p:cNvCxnSpPr>
            <a:cxnSpLocks/>
          </p:cNvCxnSpPr>
          <p:nvPr/>
        </p:nvCxnSpPr>
        <p:spPr>
          <a:xfrm flipH="1">
            <a:off x="3353561" y="3027717"/>
            <a:ext cx="278208" cy="8520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9F36190-C50A-EB98-9A69-A9F4F703DBFE}"/>
              </a:ext>
            </a:extLst>
          </p:cNvPr>
          <p:cNvSpPr txBox="1">
            <a:spLocks/>
          </p:cNvSpPr>
          <p:nvPr/>
        </p:nvSpPr>
        <p:spPr>
          <a:xfrm>
            <a:off x="9972608" y="3198884"/>
            <a:ext cx="2070312" cy="8720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6. Up-sampled 1/1 scale flow map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D008C-92D1-38B4-31B3-F0AA130E8AFA}"/>
              </a:ext>
            </a:extLst>
          </p:cNvPr>
          <p:cNvCxnSpPr>
            <a:cxnSpLocks/>
          </p:cNvCxnSpPr>
          <p:nvPr/>
        </p:nvCxnSpPr>
        <p:spPr>
          <a:xfrm>
            <a:off x="11050292" y="3776420"/>
            <a:ext cx="47607" cy="14465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A48D3-7A9B-CBA0-20D9-570DF1A9BC1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220405" y="3717065"/>
            <a:ext cx="757889" cy="1671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F38C2C-A54D-902A-3605-B1F8908536D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108458" y="3717065"/>
            <a:ext cx="111947" cy="1671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CD6EACE-8D3F-CB4B-7434-5C9859F1FA67}"/>
              </a:ext>
            </a:extLst>
          </p:cNvPr>
          <p:cNvSpPr txBox="1">
            <a:spLocks/>
          </p:cNvSpPr>
          <p:nvPr/>
        </p:nvSpPr>
        <p:spPr>
          <a:xfrm>
            <a:off x="6307350" y="1816096"/>
            <a:ext cx="1826110" cy="1900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4. 1/16 scale flow captures global motion, such as moving camera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661AC55-826C-1BAE-52F7-B7AE3B0EB438}"/>
              </a:ext>
            </a:extLst>
          </p:cNvPr>
          <p:cNvSpPr txBox="1">
            <a:spLocks/>
          </p:cNvSpPr>
          <p:nvPr/>
        </p:nvSpPr>
        <p:spPr>
          <a:xfrm>
            <a:off x="8323263" y="1678984"/>
            <a:ext cx="1826110" cy="1519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5. Integrated 1/8 scale flow captures fine grain motion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EF02D7-FC1D-25C7-A4F1-D6DAE1B394CB}"/>
              </a:ext>
            </a:extLst>
          </p:cNvPr>
          <p:cNvCxnSpPr>
            <a:cxnSpLocks/>
          </p:cNvCxnSpPr>
          <p:nvPr/>
        </p:nvCxnSpPr>
        <p:spPr>
          <a:xfrm>
            <a:off x="9185329" y="3027717"/>
            <a:ext cx="633902" cy="22572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  <p:bldP spid="21" grpId="0"/>
      <p:bldP spid="27" grpId="0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B07B3-83F3-7A23-7E76-69ABBF9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05AB8-062F-BCBE-F0B1-994EB9D7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90" y="3879742"/>
            <a:ext cx="8221222" cy="2524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5CFE-5EB7-66DF-FD85-19D4DA4C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F715-CB0F-CA81-32B7-B238DA43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127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2145F9-5FB3-43EA-2DCC-00B48ABCE006}"/>
              </a:ext>
            </a:extLst>
          </p:cNvPr>
          <p:cNvSpPr txBox="1">
            <a:spLocks/>
          </p:cNvSpPr>
          <p:nvPr/>
        </p:nvSpPr>
        <p:spPr>
          <a:xfrm>
            <a:off x="1045792" y="2462544"/>
            <a:ext cx="2260513" cy="1000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1. CNN pyramid with scale range 1/1 to 1/8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3E34FF-A8DC-91B7-8BEE-0B14AD5D0AE2}"/>
              </a:ext>
            </a:extLst>
          </p:cNvPr>
          <p:cNvCxnSpPr>
            <a:cxnSpLocks/>
          </p:cNvCxnSpPr>
          <p:nvPr/>
        </p:nvCxnSpPr>
        <p:spPr>
          <a:xfrm>
            <a:off x="2034288" y="3533614"/>
            <a:ext cx="522932" cy="8996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2DDA40-39E4-78E9-EB1B-B43A19A81986}"/>
              </a:ext>
            </a:extLst>
          </p:cNvPr>
          <p:cNvCxnSpPr>
            <a:cxnSpLocks/>
          </p:cNvCxnSpPr>
          <p:nvPr/>
        </p:nvCxnSpPr>
        <p:spPr>
          <a:xfrm>
            <a:off x="2034288" y="3533614"/>
            <a:ext cx="130309" cy="24125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B45FDC-2B5C-2098-60A8-7837798C03CC}"/>
              </a:ext>
            </a:extLst>
          </p:cNvPr>
          <p:cNvSpPr txBox="1">
            <a:spLocks/>
          </p:cNvSpPr>
          <p:nvPr/>
        </p:nvSpPr>
        <p:spPr>
          <a:xfrm>
            <a:off x="5155770" y="2185838"/>
            <a:ext cx="3282410" cy="1394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2. Light-weight convolutional blocks down-sample and integrate multi-scale features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E69638-65D6-65C0-7D22-7C3F3FE400B8}"/>
              </a:ext>
            </a:extLst>
          </p:cNvPr>
          <p:cNvCxnSpPr>
            <a:cxnSpLocks/>
          </p:cNvCxnSpPr>
          <p:nvPr/>
        </p:nvCxnSpPr>
        <p:spPr>
          <a:xfrm flipH="1">
            <a:off x="5553559" y="3533614"/>
            <a:ext cx="289302" cy="463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F8D9A3B-A733-DA96-FA7E-A366B9D5FD7A}"/>
              </a:ext>
            </a:extLst>
          </p:cNvPr>
          <p:cNvSpPr txBox="1">
            <a:spLocks/>
          </p:cNvSpPr>
          <p:nvPr/>
        </p:nvSpPr>
        <p:spPr>
          <a:xfrm>
            <a:off x="9216325" y="2185837"/>
            <a:ext cx="2826595" cy="1495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3. Fully convolutional network creates 1/8 and 1/16 scale feature and context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D5B4E4-6E77-B048-16FA-92CD99A9D1AA}"/>
              </a:ext>
            </a:extLst>
          </p:cNvPr>
          <p:cNvCxnSpPr>
            <a:cxnSpLocks/>
          </p:cNvCxnSpPr>
          <p:nvPr/>
        </p:nvCxnSpPr>
        <p:spPr>
          <a:xfrm flipH="1">
            <a:off x="10157712" y="3580110"/>
            <a:ext cx="443129" cy="988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41EC0-A436-DE59-FF1F-E98A50052F85}"/>
              </a:ext>
            </a:extLst>
          </p:cNvPr>
          <p:cNvCxnSpPr>
            <a:cxnSpLocks/>
          </p:cNvCxnSpPr>
          <p:nvPr/>
        </p:nvCxnSpPr>
        <p:spPr>
          <a:xfrm>
            <a:off x="6442129" y="3533614"/>
            <a:ext cx="666427" cy="8472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4D1331-709F-80C2-6B34-934C4B8ADE27}"/>
              </a:ext>
            </a:extLst>
          </p:cNvPr>
          <p:cNvCxnSpPr>
            <a:cxnSpLocks/>
          </p:cNvCxnSpPr>
          <p:nvPr/>
        </p:nvCxnSpPr>
        <p:spPr>
          <a:xfrm>
            <a:off x="7268705" y="3533614"/>
            <a:ext cx="1219200" cy="6147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2E96-3F83-EC4A-8D39-650A2650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20BF09-10CA-F7A0-3BF8-00D3C517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77" y="2958087"/>
            <a:ext cx="3962953" cy="809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69FED-FC7D-8218-AF56-609E3739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59" y="2331265"/>
            <a:ext cx="4640345" cy="2156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0474B-9AE8-B8F6-2F7A-BF7A5E06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46" y="4633334"/>
            <a:ext cx="8090115" cy="2133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25AB9-144F-F2AE-8EEC-31404234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3698-AF4C-A483-56CE-1EC6680AA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5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3EE31-FF62-52F8-703E-10F9446BD921}"/>
              </a:ext>
            </a:extLst>
          </p:cNvPr>
          <p:cNvSpPr txBox="1">
            <a:spLocks/>
          </p:cNvSpPr>
          <p:nvPr/>
        </p:nvSpPr>
        <p:spPr>
          <a:xfrm>
            <a:off x="284048" y="3256800"/>
            <a:ext cx="2070311" cy="923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Notice recurrent loops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A2A8B3-363A-979A-9EB0-3EBF3984D844}"/>
              </a:ext>
            </a:extLst>
          </p:cNvPr>
          <p:cNvCxnSpPr>
            <a:cxnSpLocks/>
          </p:cNvCxnSpPr>
          <p:nvPr/>
        </p:nvCxnSpPr>
        <p:spPr>
          <a:xfrm>
            <a:off x="1611825" y="3569945"/>
            <a:ext cx="630264" cy="642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74EE5-6F0F-E8A5-5F90-95D1A611C3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570495" y="3409325"/>
            <a:ext cx="630264" cy="1606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05E34F-98BC-7B0D-3722-4B30DBDC7AAC}"/>
              </a:ext>
            </a:extLst>
          </p:cNvPr>
          <p:cNvSpPr txBox="1">
            <a:spLocks/>
          </p:cNvSpPr>
          <p:nvPr/>
        </p:nvSpPr>
        <p:spPr>
          <a:xfrm>
            <a:off x="628793" y="2018469"/>
            <a:ext cx="6259649" cy="510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Recurrent network iteratively refines flow map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B02CF-EC0E-6C00-40E1-038A86FF5140}"/>
              </a:ext>
            </a:extLst>
          </p:cNvPr>
          <p:cNvCxnSpPr>
            <a:cxnSpLocks/>
          </p:cNvCxnSpPr>
          <p:nvPr/>
        </p:nvCxnSpPr>
        <p:spPr>
          <a:xfrm flipH="1">
            <a:off x="8606725" y="3565479"/>
            <a:ext cx="1058622" cy="20965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7C4118-C83B-242F-718F-34E35B3E93C7}"/>
              </a:ext>
            </a:extLst>
          </p:cNvPr>
          <p:cNvSpPr txBox="1">
            <a:spLocks/>
          </p:cNvSpPr>
          <p:nvPr/>
        </p:nvSpPr>
        <p:spPr>
          <a:xfrm>
            <a:off x="7289369" y="2331265"/>
            <a:ext cx="4688572" cy="623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Convolutional network integrates 1/8 and 1/16 scale flow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F01B8D-BE8F-3DAE-9D6D-235A4299AE2C}"/>
              </a:ext>
            </a:extLst>
          </p:cNvPr>
          <p:cNvCxnSpPr>
            <a:cxnSpLocks/>
          </p:cNvCxnSpPr>
          <p:nvPr/>
        </p:nvCxnSpPr>
        <p:spPr>
          <a:xfrm>
            <a:off x="5858359" y="4417017"/>
            <a:ext cx="1115878" cy="12037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Measuring Optical Flow is a Difficult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factors make optical flow a difficult task</a:t>
            </a:r>
          </a:p>
          <a:p>
            <a:r>
              <a:rPr lang="en-US" dirty="0"/>
              <a:t>Flow cannot be measured in regions of low or no gradient </a:t>
            </a:r>
          </a:p>
          <a:p>
            <a:pPr lvl="1"/>
            <a:r>
              <a:rPr lang="en-US" dirty="0"/>
              <a:t>Example: road surface in front of autonomous vehicle looks uniform</a:t>
            </a:r>
          </a:p>
          <a:p>
            <a:pPr lvl="1"/>
            <a:r>
              <a:rPr lang="en-US" dirty="0"/>
              <a:t>Example: The central pixels or a large moving object have low contrast differences</a:t>
            </a:r>
          </a:p>
          <a:p>
            <a:r>
              <a:rPr lang="en-US" dirty="0"/>
              <a:t>Flow occurs at many independent scales  </a:t>
            </a:r>
          </a:p>
          <a:p>
            <a:pPr lvl="1"/>
            <a:r>
              <a:rPr lang="en-US" dirty="0"/>
              <a:t>Example; camera moving in one direction objects moving in other directions</a:t>
            </a:r>
          </a:p>
          <a:p>
            <a:pPr lvl="1"/>
            <a:r>
              <a:rPr lang="en-US" dirty="0"/>
              <a:t>Example; small fast-moving ball and large slow-moving objects in scene</a:t>
            </a:r>
          </a:p>
          <a:p>
            <a:pPr lvl="1"/>
            <a:r>
              <a:rPr lang="en-US" dirty="0"/>
              <a:t>Example; flock of flying birds at different distances from the camera</a:t>
            </a:r>
          </a:p>
          <a:p>
            <a:r>
              <a:rPr lang="en-US" dirty="0"/>
              <a:t>Occlusions disrupt continuity of flow fields  </a:t>
            </a:r>
          </a:p>
          <a:p>
            <a:pPr lvl="1"/>
            <a:r>
              <a:rPr lang="en-US" dirty="0"/>
              <a:t>Example: fast-moving object goes behind larger slow-moving object</a:t>
            </a:r>
          </a:p>
          <a:p>
            <a:pPr lvl="1"/>
            <a:r>
              <a:rPr lang="en-US" dirty="0"/>
              <a:t>Example: a car emerges from a tunnel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7AED-C512-B70A-A0A7-9C525F33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2654-EA03-3654-15F0-476EA7BA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794B-EC5A-D13C-5C75-D0368DD6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127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2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8CDD32-6A29-8B27-07F8-F06B3485758C}"/>
              </a:ext>
            </a:extLst>
          </p:cNvPr>
          <p:cNvSpPr txBox="1">
            <a:spLocks/>
          </p:cNvSpPr>
          <p:nvPr/>
        </p:nvSpPr>
        <p:spPr>
          <a:xfrm>
            <a:off x="2321819" y="6047818"/>
            <a:ext cx="7726249" cy="631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Example of </a:t>
            </a:r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state-of-the-art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BC122-530E-D2C9-8C4F-DA408F05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9" y="2052445"/>
            <a:ext cx="11367848" cy="37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6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18BE-4278-F25F-0DD8-72172AB4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2511-72F1-B672-7589-D80B3FF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AAC-6E86-1BB1-1D3F-2A0FFB95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RIEF - Real-Time Intermediate Flow Estimation for Video Frame Interpolation, Haung, et. al, 202</a:t>
            </a:r>
            <a:r>
              <a:rPr lang="en-US" dirty="0"/>
              <a:t>0 </a:t>
            </a:r>
          </a:p>
          <a:p>
            <a:pPr marL="0" indent="0">
              <a:buNone/>
            </a:pPr>
            <a:r>
              <a:rPr lang="en-US" i="0" dirty="0" err="1">
                <a:solidFill>
                  <a:srgbClr val="000000"/>
                </a:solidFill>
                <a:effectLst/>
                <a:hlinkClick r:id="rId3"/>
              </a:rPr>
              <a:t>GMFlow</a:t>
            </a:r>
            <a:r>
              <a:rPr lang="en-US" i="0" dirty="0">
                <a:solidFill>
                  <a:srgbClr val="000000"/>
                </a:solidFill>
                <a:effectLst/>
                <a:hlinkClick r:id="rId3"/>
              </a:rPr>
              <a:t>: Learning Optical Flow via Global Matching, Xu, et. al., 2021</a:t>
            </a:r>
            <a:endParaRPr lang="en-US" dirty="0"/>
          </a:p>
          <a:p>
            <a:pPr marL="0" indent="0">
              <a:buNone/>
            </a:pPr>
            <a:r>
              <a:rPr lang="en-US" i="0" dirty="0" err="1">
                <a:solidFill>
                  <a:srgbClr val="000000"/>
                </a:solidFill>
                <a:effectLst/>
                <a:hlinkClick r:id="rId4"/>
              </a:rPr>
              <a:t>FlowFormer</a:t>
            </a:r>
            <a:r>
              <a:rPr lang="en-US" i="0" dirty="0">
                <a:solidFill>
                  <a:srgbClr val="000000"/>
                </a:solidFill>
                <a:effectLst/>
                <a:hlinkClick r:id="rId4"/>
              </a:rPr>
              <a:t>: A Transformer Architecture for Optical Flow, Haung, et. al., 2022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NeuFlow</a:t>
            </a:r>
            <a:r>
              <a:rPr lang="en-US" dirty="0">
                <a:hlinkClick r:id="rId5"/>
              </a:rPr>
              <a:t>: Real-time, High-accuracy Optical Flow Estimation on Robots Using Edge Devices, Zhang, et. al., 2024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i="0" dirty="0" err="1">
                <a:effectLst/>
                <a:hlinkClick r:id="rId6"/>
              </a:rPr>
              <a:t>RPKNet</a:t>
            </a:r>
            <a:r>
              <a:rPr lang="en-US" dirty="0">
                <a:hlinkClick r:id="rId6"/>
              </a:rPr>
              <a:t>: </a:t>
            </a:r>
            <a:r>
              <a:rPr lang="en-US" i="0" dirty="0">
                <a:effectLst/>
                <a:hlinkClick r:id="rId6"/>
              </a:rPr>
              <a:t>Recurrent Partial Kernel Network for Efficient Optical Flow Estimation, Morimitsu, et. al., 2024</a:t>
            </a: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Estimating optical flow: A comprehensive review of the state of the art,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Alfarano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, et. al., 2024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 papers and benchmark datasets in </a:t>
            </a:r>
            <a:r>
              <a:rPr lang="en-US" dirty="0">
                <a:hlinkClick r:id="rId8"/>
              </a:rPr>
              <a:t>Papers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45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5C4E-4EB8-65D2-C907-2E2FC7C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5AF-AE50-CAEC-7427-8C7B086C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614-55F1-DA83-2C67-BB311464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booth tasks use image matching and warping </a:t>
            </a:r>
          </a:p>
          <a:p>
            <a:r>
              <a:rPr lang="en-US" dirty="0"/>
              <a:t>Parameters for projective transformation models are estimated for large areas</a:t>
            </a:r>
          </a:p>
          <a:p>
            <a:pPr lvl="1"/>
            <a:r>
              <a:rPr lang="en-US" dirty="0"/>
              <a:t>A single transform is applied to the entire image or patches of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3185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17051</TotalTime>
  <Words>4328</Words>
  <Application>Microsoft Office PowerPoint</Application>
  <PresentationFormat>Widescreen</PresentationFormat>
  <Paragraphs>704</Paragraphs>
  <Slides>72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Courier New</vt:lpstr>
      <vt:lpstr>ElsevierGulliver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Measuring Optical Flow is a Difficult Task</vt:lpstr>
      <vt:lpstr>Optical Flow vs. Image Stitching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 </vt:lpstr>
      <vt:lpstr>Properties of spatial gradients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Evaluation of optical flow models </vt:lpstr>
      <vt:lpstr>Evaluation of optical flow models </vt:lpstr>
      <vt:lpstr>Deep Optical Flow Algorithms</vt:lpstr>
      <vt:lpstr>Deep Optical Flow Algorithms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RAFT, Fully Neural Algorithm </vt:lpstr>
      <vt:lpstr>RAFT, Fully Neural Algorithm  </vt:lpstr>
      <vt:lpstr>RAFT, Fully Neural Algorithm  </vt:lpstr>
      <vt:lpstr>RAFT, Fully Neural Algorithm  </vt:lpstr>
      <vt:lpstr>RAFT, Fully Neural Algorithm  </vt:lpstr>
      <vt:lpstr>NeuFlow 2: High Efficiency Optical Flow</vt:lpstr>
      <vt:lpstr>NeuFlow 2: High Efficiency Optical Flow</vt:lpstr>
      <vt:lpstr>NeuFlow 2: High Efficiency Optical Flow</vt:lpstr>
      <vt:lpstr>RAFT, Fully Neural Algorithm  </vt:lpstr>
      <vt:lpstr>NeuFlow 2: High Efficiency Optical Flow</vt:lpstr>
      <vt:lpstr>RAFT, Fully Neural Algorithm  </vt:lpstr>
      <vt:lpstr>Short Bibliography For Further Reading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567</cp:revision>
  <dcterms:created xsi:type="dcterms:W3CDTF">2022-01-24T17:07:03Z</dcterms:created>
  <dcterms:modified xsi:type="dcterms:W3CDTF">2025-04-25T00:55:16Z</dcterms:modified>
</cp:coreProperties>
</file>